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326" r:id="rId4"/>
    <p:sldId id="310" r:id="rId5"/>
    <p:sldId id="283" r:id="rId6"/>
    <p:sldId id="282" r:id="rId7"/>
    <p:sldId id="332" r:id="rId8"/>
    <p:sldId id="330" r:id="rId9"/>
    <p:sldId id="333" r:id="rId10"/>
    <p:sldId id="331" r:id="rId11"/>
    <p:sldId id="313" r:id="rId12"/>
    <p:sldId id="334" r:id="rId13"/>
    <p:sldId id="335" r:id="rId14"/>
    <p:sldId id="336" r:id="rId15"/>
    <p:sldId id="338" r:id="rId16"/>
    <p:sldId id="337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76" autoAdjust="0"/>
  </p:normalViewPr>
  <p:slideViewPr>
    <p:cSldViewPr>
      <p:cViewPr>
        <p:scale>
          <a:sx n="75" d="100"/>
          <a:sy n="75" d="100"/>
        </p:scale>
        <p:origin x="-32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F6431F-6821-41BC-9226-ED9BDAB6062E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0CF406-43EB-4DC6-8E16-B572B0A49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Social</a:t>
            </a:r>
            <a:r>
              <a:rPr lang="en-US" baseline="0" dirty="0" smtClean="0"/>
              <a:t> graph -- How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65D5BF-93D2-41D1-8608-AAC83C41E8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671F39-314D-4C09-98DB-3185071964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Evolutionary</a:t>
            </a:r>
            <a:r>
              <a:rPr lang="en-US" baseline="0" dirty="0" smtClean="0"/>
              <a:t> tree, or phylogenetic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one person related to another?  How?  Possibly</a:t>
            </a:r>
            <a:r>
              <a:rPr lang="en-US" baseline="0" dirty="0" smtClean="0"/>
              <a:t> multiple ways.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0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r>
              <a:rPr lang="en-US" baseline="0" dirty="0" smtClean="0"/>
              <a:t> “shortest” – here, in terms of time, not distance.</a:t>
            </a:r>
          </a:p>
          <a:p>
            <a:r>
              <a:rPr lang="en-US" baseline="0" dirty="0" smtClean="0"/>
              <a:t>How?  How would you do this, e.g., a paper map?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to minimize transit</a:t>
            </a:r>
            <a:r>
              <a:rPr lang="en-US" baseline="0" dirty="0" smtClean="0"/>
              <a:t> time.</a:t>
            </a:r>
          </a:p>
          <a:p>
            <a:r>
              <a:rPr lang="en-US" baseline="0" dirty="0" smtClean="0"/>
              <a:t>Complication:  There is no global “map”, since connections change rapidly.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Previously-shown right-hand rule is a variation on DFS.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Analogous</a:t>
            </a:r>
            <a:r>
              <a:rPr lang="en-US" baseline="0" dirty="0" smtClean="0"/>
              <a:t> to BFS, in that explores all edges from current frontier.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stop earlier if we only want shortest path to some particular node.</a:t>
            </a:r>
          </a:p>
          <a:p>
            <a:r>
              <a:rPr lang="en-US" dirty="0" smtClean="0"/>
              <a:t>Is</a:t>
            </a:r>
            <a:r>
              <a:rPr lang="en-US" baseline="0" dirty="0" smtClean="0"/>
              <a:t> this a good algorithm for driving directions?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CF406-43EB-4DC6-8E16-B572B0A497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314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65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06DD7D-B613-4155-B898-10662DDA6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288C59-0F06-4260-AE97-BF4A7FC27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CE0276-EF5B-4F87-8D88-ADAED499D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4B6CD-2079-4483-B9AA-C2BD059D1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06CF1F-79B7-4F5B-BA0C-787F80E60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906564-CAB5-4F63-B03C-6C6EF861F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F5BC1-464E-4908-8CE1-A3B83FC8F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0F890-4F79-40A4-BD65-E54AA40BE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9584D7-115C-46BE-8431-F562EE19D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E4689-DF5B-483A-98B8-BE0FC46A7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Tahoma" pitchFamily="34" charset="0"/>
              </a:defRPr>
            </a:lvl1pPr>
          </a:lstStyle>
          <a:p>
            <a:fld id="{F8E27B54-3FEC-4D35-BB4F-8571C1867B8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712150"/>
            <a:ext cx="9144000" cy="0"/>
          </a:xfrm>
          <a:prstGeom prst="line">
            <a:avLst/>
          </a:prstGeom>
          <a:solidFill>
            <a:srgbClr val="00CC00"/>
          </a:solidFill>
          <a:ln w="19050" cap="flat" cmpd="sng" algn="ctr">
            <a:solidFill>
              <a:srgbClr val="0024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45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m.csudh.edu/cis/lpress/471/hout/nsfnet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net.com/Erdos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magdeburg.mpg.de/research/projects/1002/RC/10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sz="4400" dirty="0" smtClean="0">
                <a:latin typeface="+mn-lt"/>
              </a:rPr>
              <a:t>Graphs – Searching for Relationships</a:t>
            </a:r>
            <a:endParaRPr lang="en-US" sz="4400" dirty="0" smtClean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COMP 200 &amp; COMP 130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John Greiner &amp; Stephen Wong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to 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C1-464E-4908-8CE1-A3B83FC8F9E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4" name="Picture 4" descr="C:\Users\john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22414" r="9183" b="3353"/>
          <a:stretch/>
        </p:blipFill>
        <p:spPr bwMode="auto">
          <a:xfrm>
            <a:off x="0" y="798393"/>
            <a:ext cx="9154236" cy="60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0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0" y="762000"/>
            <a:ext cx="8289621" cy="61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Route Email?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838200"/>
            <a:ext cx="42672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Depth-first Search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Breadth-first Search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2126" y="6096000"/>
            <a:ext cx="609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/>
              <a:t>First, </a:t>
            </a:r>
            <a:r>
              <a:rPr lang="en-US" sz="2800" dirty="0" smtClean="0"/>
              <a:t>just quick introductions to each.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0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 vs. Breadth-First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6CF1F-79B7-4F5B-BA0C-787F80E60E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2057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1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77955" y="2057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7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70781" y="3200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2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65663" y="4343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3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6600" y="2057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8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76600" y="3200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9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76600" y="4343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5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77955" y="3200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4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5" name="Straight Connector 14"/>
          <p:cNvCxnSpPr>
            <a:stCxn id="6" idx="6"/>
            <a:endCxn id="7" idx="2"/>
          </p:cNvCxnSpPr>
          <p:nvPr/>
        </p:nvCxnSpPr>
        <p:spPr bwMode="auto">
          <a:xfrm>
            <a:off x="1447800" y="2247900"/>
            <a:ext cx="730155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8" idx="6"/>
            <a:endCxn id="13" idx="2"/>
          </p:cNvCxnSpPr>
          <p:nvPr/>
        </p:nvCxnSpPr>
        <p:spPr bwMode="auto">
          <a:xfrm>
            <a:off x="1451781" y="3390900"/>
            <a:ext cx="726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6" idx="4"/>
            <a:endCxn id="8" idx="0"/>
          </p:cNvCxnSpPr>
          <p:nvPr/>
        </p:nvCxnSpPr>
        <p:spPr bwMode="auto">
          <a:xfrm>
            <a:off x="1257300" y="2438400"/>
            <a:ext cx="3981" cy="762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8" idx="4"/>
            <a:endCxn id="9" idx="0"/>
          </p:cNvCxnSpPr>
          <p:nvPr/>
        </p:nvCxnSpPr>
        <p:spPr bwMode="auto">
          <a:xfrm flipH="1">
            <a:off x="1256163" y="3581400"/>
            <a:ext cx="5118" cy="762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urved Connector 27"/>
          <p:cNvCxnSpPr>
            <a:stCxn id="6" idx="2"/>
            <a:endCxn id="9" idx="2"/>
          </p:cNvCxnSpPr>
          <p:nvPr/>
        </p:nvCxnSpPr>
        <p:spPr bwMode="auto">
          <a:xfrm rot="10800000" flipV="1">
            <a:off x="1065664" y="2247900"/>
            <a:ext cx="1137" cy="2286000"/>
          </a:xfrm>
          <a:prstGeom prst="curvedConnector3">
            <a:avLst>
              <a:gd name="adj1" fmla="val 20205541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  <a:endCxn id="10" idx="2"/>
          </p:cNvCxnSpPr>
          <p:nvPr/>
        </p:nvCxnSpPr>
        <p:spPr bwMode="auto">
          <a:xfrm>
            <a:off x="2558955" y="2247900"/>
            <a:ext cx="717645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1" idx="4"/>
            <a:endCxn id="12" idx="0"/>
          </p:cNvCxnSpPr>
          <p:nvPr/>
        </p:nvCxnSpPr>
        <p:spPr bwMode="auto">
          <a:xfrm>
            <a:off x="3467100" y="3581400"/>
            <a:ext cx="0" cy="762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13" idx="5"/>
            <a:endCxn id="12" idx="1"/>
          </p:cNvCxnSpPr>
          <p:nvPr/>
        </p:nvCxnSpPr>
        <p:spPr bwMode="auto">
          <a:xfrm>
            <a:off x="2503159" y="3525604"/>
            <a:ext cx="829237" cy="873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7" idx="5"/>
            <a:endCxn id="12" idx="0"/>
          </p:cNvCxnSpPr>
          <p:nvPr/>
        </p:nvCxnSpPr>
        <p:spPr bwMode="auto">
          <a:xfrm>
            <a:off x="2503159" y="2382604"/>
            <a:ext cx="963941" cy="1960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Oval 52"/>
          <p:cNvSpPr/>
          <p:nvPr/>
        </p:nvSpPr>
        <p:spPr bwMode="auto">
          <a:xfrm>
            <a:off x="2177955" y="4343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6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54" name="Straight Connector 53"/>
          <p:cNvCxnSpPr>
            <a:stCxn id="53" idx="6"/>
            <a:endCxn id="12" idx="2"/>
          </p:cNvCxnSpPr>
          <p:nvPr/>
        </p:nvCxnSpPr>
        <p:spPr bwMode="auto">
          <a:xfrm>
            <a:off x="2558955" y="4533900"/>
            <a:ext cx="717645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8"/>
          <p:cNvSpPr/>
          <p:nvPr/>
        </p:nvSpPr>
        <p:spPr bwMode="auto">
          <a:xfrm>
            <a:off x="5334000" y="2057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1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445155" y="2057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2c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337981" y="3200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2b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332863" y="4343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2a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543800" y="2057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3c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43800" y="3200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4b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543800" y="4343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3b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445155" y="3200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3a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67" name="Straight Connector 66"/>
          <p:cNvCxnSpPr>
            <a:stCxn id="59" idx="6"/>
            <a:endCxn id="60" idx="2"/>
          </p:cNvCxnSpPr>
          <p:nvPr/>
        </p:nvCxnSpPr>
        <p:spPr bwMode="auto">
          <a:xfrm>
            <a:off x="5715000" y="2247900"/>
            <a:ext cx="730155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61" idx="6"/>
            <a:endCxn id="66" idx="2"/>
          </p:cNvCxnSpPr>
          <p:nvPr/>
        </p:nvCxnSpPr>
        <p:spPr bwMode="auto">
          <a:xfrm>
            <a:off x="5718981" y="3390900"/>
            <a:ext cx="726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59" idx="4"/>
            <a:endCxn id="61" idx="0"/>
          </p:cNvCxnSpPr>
          <p:nvPr/>
        </p:nvCxnSpPr>
        <p:spPr bwMode="auto">
          <a:xfrm>
            <a:off x="5524500" y="2438400"/>
            <a:ext cx="3981" cy="762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61" idx="4"/>
            <a:endCxn id="62" idx="0"/>
          </p:cNvCxnSpPr>
          <p:nvPr/>
        </p:nvCxnSpPr>
        <p:spPr bwMode="auto">
          <a:xfrm flipH="1">
            <a:off x="5523363" y="3581400"/>
            <a:ext cx="5118" cy="762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Curved Connector 70"/>
          <p:cNvCxnSpPr>
            <a:stCxn id="59" idx="2"/>
            <a:endCxn id="62" idx="2"/>
          </p:cNvCxnSpPr>
          <p:nvPr/>
        </p:nvCxnSpPr>
        <p:spPr bwMode="auto">
          <a:xfrm rot="10800000" flipV="1">
            <a:off x="5332864" y="2247900"/>
            <a:ext cx="1137" cy="2286000"/>
          </a:xfrm>
          <a:prstGeom prst="curvedConnector3">
            <a:avLst>
              <a:gd name="adj1" fmla="val 20205541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0" idx="6"/>
            <a:endCxn id="63" idx="2"/>
          </p:cNvCxnSpPr>
          <p:nvPr/>
        </p:nvCxnSpPr>
        <p:spPr bwMode="auto">
          <a:xfrm>
            <a:off x="6826155" y="2247900"/>
            <a:ext cx="717645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4" idx="4"/>
            <a:endCxn id="65" idx="0"/>
          </p:cNvCxnSpPr>
          <p:nvPr/>
        </p:nvCxnSpPr>
        <p:spPr bwMode="auto">
          <a:xfrm>
            <a:off x="7734300" y="3581400"/>
            <a:ext cx="0" cy="762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5" idx="1"/>
          </p:cNvCxnSpPr>
          <p:nvPr/>
        </p:nvCxnSpPr>
        <p:spPr bwMode="auto">
          <a:xfrm>
            <a:off x="6770359" y="3525604"/>
            <a:ext cx="829237" cy="873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60" idx="5"/>
            <a:endCxn id="65" idx="0"/>
          </p:cNvCxnSpPr>
          <p:nvPr/>
        </p:nvCxnSpPr>
        <p:spPr bwMode="auto">
          <a:xfrm>
            <a:off x="6770359" y="2382604"/>
            <a:ext cx="963941" cy="1960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Oval 76"/>
          <p:cNvSpPr/>
          <p:nvPr/>
        </p:nvSpPr>
        <p:spPr bwMode="auto">
          <a:xfrm>
            <a:off x="6445155" y="4343400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4a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78" name="Straight Connector 77"/>
          <p:cNvCxnSpPr>
            <a:stCxn id="77" idx="6"/>
            <a:endCxn id="65" idx="2"/>
          </p:cNvCxnSpPr>
          <p:nvPr/>
        </p:nvCxnSpPr>
        <p:spPr bwMode="auto">
          <a:xfrm>
            <a:off x="6826155" y="4533900"/>
            <a:ext cx="717645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/>
          <p:cNvSpPr txBox="1"/>
          <p:nvPr/>
        </p:nvSpPr>
        <p:spPr>
          <a:xfrm>
            <a:off x="1917049" y="1109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DFS</a:t>
            </a:r>
            <a:endParaRPr lang="en-US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6184249" y="1109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BFS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91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0229" y="5146453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0229" y="327660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7936" y="1280636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0229" y="5146453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7936" y="1280636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0229" y="5146453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7936" y="1280636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6207" y="3193449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3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0229" y="5146453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6207" y="3193449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9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0229" y="5146453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6207" y="3193449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58176" y="1280636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5471636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</a:t>
            </a:r>
            <a:r>
              <a:rPr lang="en-US" dirty="0" smtClean="0"/>
              <a:t>– A Reminder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76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200" dirty="0" smtClean="0"/>
              <a:t>Vertices/nodes + edges connecting vertices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19200" y="2743200"/>
            <a:ext cx="2743200" cy="2519065"/>
            <a:chOff x="838200" y="2743200"/>
            <a:chExt cx="2743200" cy="2519065"/>
          </a:xfrm>
        </p:grpSpPr>
        <p:grpSp>
          <p:nvGrpSpPr>
            <p:cNvPr id="24" name="Group 23"/>
            <p:cNvGrpSpPr/>
            <p:nvPr/>
          </p:nvGrpSpPr>
          <p:grpSpPr>
            <a:xfrm>
              <a:off x="838200" y="2743200"/>
              <a:ext cx="2743200" cy="1676400"/>
              <a:chOff x="838200" y="2743200"/>
              <a:chExt cx="2743200" cy="167640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838200" y="27432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1</a:t>
                </a: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838200" y="38100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944806" y="27432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971800" y="32004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5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970964" y="38100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4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5" name="Straight Arrow Connector 4"/>
              <p:cNvCxnSpPr>
                <a:stCxn id="2" idx="6"/>
                <a:endCxn id="13" idx="2"/>
              </p:cNvCxnSpPr>
              <p:nvPr/>
            </p:nvCxnSpPr>
            <p:spPr bwMode="auto">
              <a:xfrm>
                <a:off x="1447800" y="3048000"/>
                <a:ext cx="497006" cy="0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>
                <a:stCxn id="12" idx="6"/>
                <a:endCxn id="16" idx="2"/>
              </p:cNvCxnSpPr>
              <p:nvPr/>
            </p:nvCxnSpPr>
            <p:spPr bwMode="auto">
              <a:xfrm>
                <a:off x="1447800" y="4114800"/>
                <a:ext cx="523164" cy="0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Arrow Connector 21"/>
              <p:cNvCxnSpPr>
                <a:stCxn id="2" idx="4"/>
                <a:endCxn id="12" idx="0"/>
              </p:cNvCxnSpPr>
              <p:nvPr/>
            </p:nvCxnSpPr>
            <p:spPr bwMode="auto">
              <a:xfrm>
                <a:off x="1143000" y="3352800"/>
                <a:ext cx="0" cy="457200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>
                <a:stCxn id="13" idx="6"/>
                <a:endCxn id="15" idx="1"/>
              </p:cNvCxnSpPr>
              <p:nvPr/>
            </p:nvCxnSpPr>
            <p:spPr bwMode="auto">
              <a:xfrm>
                <a:off x="2554406" y="3048000"/>
                <a:ext cx="506668" cy="241674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Arrow Connector 27"/>
              <p:cNvCxnSpPr>
                <a:stCxn id="15" idx="3"/>
                <a:endCxn id="16" idx="6"/>
              </p:cNvCxnSpPr>
              <p:nvPr/>
            </p:nvCxnSpPr>
            <p:spPr bwMode="auto">
              <a:xfrm flipH="1">
                <a:off x="2580564" y="3720726"/>
                <a:ext cx="480510" cy="394074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>
                <a:stCxn id="16" idx="1"/>
                <a:endCxn id="2" idx="5"/>
              </p:cNvCxnSpPr>
              <p:nvPr/>
            </p:nvCxnSpPr>
            <p:spPr bwMode="auto">
              <a:xfrm flipH="1" flipV="1">
                <a:off x="1358526" y="3263526"/>
                <a:ext cx="701712" cy="635748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1543592" y="48006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Directed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1600" y="2743200"/>
            <a:ext cx="2743200" cy="2519065"/>
            <a:chOff x="4876800" y="2743200"/>
            <a:chExt cx="2743200" cy="2519065"/>
          </a:xfrm>
        </p:grpSpPr>
        <p:grpSp>
          <p:nvGrpSpPr>
            <p:cNvPr id="35" name="Group 34"/>
            <p:cNvGrpSpPr/>
            <p:nvPr/>
          </p:nvGrpSpPr>
          <p:grpSpPr>
            <a:xfrm>
              <a:off x="4876800" y="2743200"/>
              <a:ext cx="2743200" cy="1676400"/>
              <a:chOff x="838200" y="2743200"/>
              <a:chExt cx="2743200" cy="1676400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838200" y="27432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1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838200" y="38100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1944806" y="27432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2971800" y="32004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5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1970964" y="3810000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4</a:t>
                </a:r>
                <a:endParaRPr kumimoji="0" lang="en-US" sz="24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41" name="Straight Arrow Connector 40"/>
              <p:cNvCxnSpPr>
                <a:stCxn id="36" idx="6"/>
                <a:endCxn id="38" idx="2"/>
              </p:cNvCxnSpPr>
              <p:nvPr/>
            </p:nvCxnSpPr>
            <p:spPr bwMode="auto">
              <a:xfrm>
                <a:off x="1447800" y="3048000"/>
                <a:ext cx="497006" cy="0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Arrow Connector 41"/>
              <p:cNvCxnSpPr>
                <a:stCxn id="37" idx="6"/>
                <a:endCxn id="40" idx="2"/>
              </p:cNvCxnSpPr>
              <p:nvPr/>
            </p:nvCxnSpPr>
            <p:spPr bwMode="auto">
              <a:xfrm>
                <a:off x="1447800" y="4114800"/>
                <a:ext cx="523164" cy="0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42"/>
              <p:cNvCxnSpPr>
                <a:stCxn id="36" idx="4"/>
                <a:endCxn id="37" idx="0"/>
              </p:cNvCxnSpPr>
              <p:nvPr/>
            </p:nvCxnSpPr>
            <p:spPr bwMode="auto">
              <a:xfrm>
                <a:off x="1143000" y="3352800"/>
                <a:ext cx="0" cy="457200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>
                <a:stCxn id="38" idx="6"/>
                <a:endCxn id="39" idx="1"/>
              </p:cNvCxnSpPr>
              <p:nvPr/>
            </p:nvCxnSpPr>
            <p:spPr bwMode="auto">
              <a:xfrm>
                <a:off x="2554406" y="3048000"/>
                <a:ext cx="506668" cy="241674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>
                <a:stCxn id="39" idx="3"/>
                <a:endCxn id="40" idx="6"/>
              </p:cNvCxnSpPr>
              <p:nvPr/>
            </p:nvCxnSpPr>
            <p:spPr bwMode="auto">
              <a:xfrm flipH="1">
                <a:off x="2580564" y="3720726"/>
                <a:ext cx="480510" cy="394074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40" idx="1"/>
                <a:endCxn id="36" idx="5"/>
              </p:cNvCxnSpPr>
              <p:nvPr/>
            </p:nvCxnSpPr>
            <p:spPr bwMode="auto">
              <a:xfrm flipH="1" flipV="1">
                <a:off x="1358526" y="3263526"/>
                <a:ext cx="701712" cy="635748"/>
              </a:xfrm>
              <a:prstGeom prst="straightConnector1">
                <a:avLst/>
              </a:prstGeom>
              <a:solidFill>
                <a:srgbClr val="00CC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5410671" y="4800600"/>
              <a:ext cx="1675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Undirected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6207" y="3193449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58176" y="1280636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5471636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6207" y="3193449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5471636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739" y="3193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5471636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739" y="3193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6429" y="5465802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9?</a:t>
            </a:r>
          </a:p>
        </p:txBody>
      </p:sp>
    </p:spTree>
    <p:extLst>
      <p:ext uri="{BB962C8B-B14F-4D97-AF65-F5344CB8AC3E}">
        <p14:creationId xmlns:p14="http://schemas.microsoft.com/office/powerpoint/2010/main" val="26824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739" y="3193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5471636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802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739" y="3193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5471636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76256" y="5471636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3554968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739" y="3193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5471636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76256" y="5471636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3554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12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4384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12692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3518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164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12692" y="3554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 bwMode="auto">
          <a:xfrm>
            <a:off x="2819400" y="1840468"/>
            <a:ext cx="1493292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6"/>
            <a:endCxn id="12" idx="2"/>
          </p:cNvCxnSpPr>
          <p:nvPr/>
        </p:nvCxnSpPr>
        <p:spPr bwMode="auto">
          <a:xfrm>
            <a:off x="2824518" y="3745468"/>
            <a:ext cx="1488174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 bwMode="auto">
          <a:xfrm>
            <a:off x="2628900" y="2030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 bwMode="auto">
          <a:xfrm flipH="1">
            <a:off x="2628900" y="3935968"/>
            <a:ext cx="5118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5" idx="2"/>
            <a:endCxn id="8" idx="2"/>
          </p:cNvCxnSpPr>
          <p:nvPr/>
        </p:nvCxnSpPr>
        <p:spPr bwMode="auto">
          <a:xfrm rot="10800000" flipV="1">
            <a:off x="2438400" y="1840468"/>
            <a:ext cx="12700" cy="3810000"/>
          </a:xfrm>
          <a:prstGeom prst="curvedConnector3">
            <a:avLst>
              <a:gd name="adj1" fmla="val 1800000"/>
            </a:avLst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 bwMode="auto">
          <a:xfrm>
            <a:off x="4693692" y="184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0" idx="4"/>
            <a:endCxn id="11" idx="0"/>
          </p:cNvCxnSpPr>
          <p:nvPr/>
        </p:nvCxnSpPr>
        <p:spPr bwMode="auto">
          <a:xfrm>
            <a:off x="6362700" y="3935968"/>
            <a:ext cx="0" cy="152400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5"/>
            <a:endCxn id="11" idx="1"/>
          </p:cNvCxnSpPr>
          <p:nvPr/>
        </p:nvCxnSpPr>
        <p:spPr bwMode="auto">
          <a:xfrm>
            <a:off x="4637896" y="3880172"/>
            <a:ext cx="1590100" cy="1635592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5"/>
            <a:endCxn id="11" idx="0"/>
          </p:cNvCxnSpPr>
          <p:nvPr/>
        </p:nvCxnSpPr>
        <p:spPr bwMode="auto">
          <a:xfrm>
            <a:off x="4637896" y="1975172"/>
            <a:ext cx="1724804" cy="3484796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4312692" y="5459968"/>
            <a:ext cx="3810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23" name="Straight Connector 22"/>
          <p:cNvCxnSpPr>
            <a:stCxn id="22" idx="6"/>
            <a:endCxn id="11" idx="2"/>
          </p:cNvCxnSpPr>
          <p:nvPr/>
        </p:nvCxnSpPr>
        <p:spPr bwMode="auto">
          <a:xfrm>
            <a:off x="4693692" y="5650468"/>
            <a:ext cx="1478508" cy="0"/>
          </a:xfrm>
          <a:prstGeom prst="lin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412152" y="149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2152" y="33459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28119" y="2608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8065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521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0040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0040" y="3348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45" y="1516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62" y="45133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6493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71666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51464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846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739" y="3193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8708" y="128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5471636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02254" y="54716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13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3554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12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6019800" cy="63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35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Social graph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How are you connected to someone else?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38820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Math co-authors, centered on Paul </a:t>
            </a:r>
            <a:r>
              <a:rPr lang="en-US" sz="2400" dirty="0" err="1" smtClean="0"/>
              <a:t>Erd</a:t>
            </a:r>
            <a:r>
              <a:rPr lang="en-US" sz="2400" dirty="0" err="1" smtClean="0">
                <a:latin typeface="Arial"/>
                <a:cs typeface="Arial"/>
              </a:rPr>
              <a:t>ös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2893220"/>
            <a:ext cx="215537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4150910"/>
            <a:ext cx="1642866" cy="249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pi-magdeburg.mpg.de/research/projects/1002/RC/1018/pathw_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Can </a:t>
            </a:r>
            <a:r>
              <a:rPr lang="en-US" sz="2800" dirty="0"/>
              <a:t>I</a:t>
            </a:r>
            <a:r>
              <a:rPr lang="en-US" sz="2800" dirty="0" smtClean="0"/>
              <a:t>ntroducing </a:t>
            </a:r>
            <a:r>
              <a:rPr lang="en-US" sz="2800" dirty="0" err="1" smtClean="0"/>
              <a:t>Hepocyte</a:t>
            </a:r>
            <a:r>
              <a:rPr lang="en-US" sz="2800" dirty="0" smtClean="0"/>
              <a:t> Growth Factor Lead to Apoptosis?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st.gsfc.nasa.gov/Sect20/lco6_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9938"/>
            <a:ext cx="4191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www.theosophy-nw.org/theosnw/evol/s3amib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00100"/>
            <a:ext cx="3578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Two Species Related?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john\Desktop\Charles_II_Inbr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" y="0"/>
            <a:ext cx="89715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Your Own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0276-EF5B-4F87-8D88-ADAED499DEC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6659"/>
            <a:ext cx="4648199" cy="36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802679"/>
            <a:ext cx="4495801" cy="404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1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a Maze?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C1-464E-4908-8CE1-A3B83FC8F9E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4" y="762001"/>
            <a:ext cx="785737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Maze: Right-Hand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C1-464E-4908-8CE1-A3B83FC8F9E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399"/>
            <a:ext cx="9144000" cy="475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1038" y="6196056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when you don’t know the maze layout.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785149"/>
      </p:ext>
    </p:extLst>
  </p:cSld>
  <p:clrMapOvr>
    <a:masterClrMapping/>
  </p:clrMapOvr>
</p:sld>
</file>

<file path=ppt/theme/theme1.xml><?xml version="1.0" encoding="utf-8"?>
<a:theme xmlns:a="http://schemas.openxmlformats.org/drawingml/2006/main" name="jdg's presentation style 2">
  <a:themeElements>
    <a:clrScheme name="jdg's presentation styl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dg's presentation style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jdg's presentation styl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g's presentation style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9268</TotalTime>
  <Words>589</Words>
  <Application>Microsoft Office PowerPoint</Application>
  <PresentationFormat>On-screen Show (4:3)</PresentationFormat>
  <Paragraphs>342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jdg's presentation style 2</vt:lpstr>
      <vt:lpstr>Graphs – Searching for Relationships</vt:lpstr>
      <vt:lpstr>Graphs – A Reminder</vt:lpstr>
      <vt:lpstr>PowerPoint Presentation</vt:lpstr>
      <vt:lpstr>Can Introducing Hepocyte Growth Factor Lead to Apoptosis?</vt:lpstr>
      <vt:lpstr>How are Two Species Related?</vt:lpstr>
      <vt:lpstr>PowerPoint Presentation</vt:lpstr>
      <vt:lpstr>Discovering Your Own Relations</vt:lpstr>
      <vt:lpstr>How to Solve a Maze?</vt:lpstr>
      <vt:lpstr>Solving a Maze: Right-Hand Rule</vt:lpstr>
      <vt:lpstr>How to Get to Work?</vt:lpstr>
      <vt:lpstr>How to Route Email?</vt:lpstr>
      <vt:lpstr>Focus on Three Algorithms</vt:lpstr>
      <vt:lpstr>Depth- vs. Breadth-First Search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  <vt:lpstr>Dijkstra’s Shortest Path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as Graphs</dc:title>
  <dc:creator>john</dc:creator>
  <cp:lastModifiedBy>john</cp:lastModifiedBy>
  <cp:revision>58</cp:revision>
  <dcterms:created xsi:type="dcterms:W3CDTF">2010-10-05T19:25:14Z</dcterms:created>
  <dcterms:modified xsi:type="dcterms:W3CDTF">2012-03-21T04:39:27Z</dcterms:modified>
</cp:coreProperties>
</file>